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7"/>
  </p:notesMasterIdLst>
  <p:sldIdLst>
    <p:sldId id="256" r:id="rId2"/>
    <p:sldId id="265" r:id="rId3"/>
    <p:sldId id="274" r:id="rId4"/>
    <p:sldId id="275" r:id="rId5"/>
    <p:sldId id="299" r:id="rId6"/>
    <p:sldId id="297" r:id="rId7"/>
    <p:sldId id="304" r:id="rId8"/>
    <p:sldId id="301" r:id="rId9"/>
    <p:sldId id="306" r:id="rId10"/>
    <p:sldId id="303" r:id="rId11"/>
    <p:sldId id="302" r:id="rId12"/>
    <p:sldId id="305" r:id="rId13"/>
    <p:sldId id="307" r:id="rId14"/>
    <p:sldId id="291" r:id="rId15"/>
    <p:sldId id="30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B9656-2D2B-44B7-81B2-A2BADB913777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EC59A-698F-44DA-A779-5FFC3EC5AF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895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Prima: da calzoni corti a età adulta, nasce età</a:t>
            </a:r>
            <a:r>
              <a:rPr lang="it-IT" baseline="0" dirty="0"/>
              <a:t> una nuova età di mezzo con nuovi sogni e nuovi bisogni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F2A33-5808-CC48-8861-29479E72DA5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110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Sia in termini di differenza rispetto al passato (opposizione ai rigidi schemi) sia di differenza</a:t>
            </a:r>
            <a:r>
              <a:rPr lang="it-IT" baseline="0" dirty="0"/>
              <a:t> come tentativo di trovare il più corretto linguaggio per la storia che stiamo raccontando.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AF2A33-5808-CC48-8861-29479E72DA5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83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2495B8E-7576-4473-860F-F54598DD604C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D59926-9FB3-42FC-ABB0-56E39BA633EF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447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5B8E-7576-4473-860F-F54598DD604C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926-9FB3-42FC-ABB0-56E39BA63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47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5B8E-7576-4473-860F-F54598DD604C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926-9FB3-42FC-ABB0-56E39BA63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945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5B8E-7576-4473-860F-F54598DD604C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926-9FB3-42FC-ABB0-56E39BA63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703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495B8E-7576-4473-860F-F54598DD604C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4D59926-9FB3-42FC-ABB0-56E39BA633EF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563530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5B8E-7576-4473-860F-F54598DD604C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926-9FB3-42FC-ABB0-56E39BA63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28590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5B8E-7576-4473-860F-F54598DD604C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926-9FB3-42FC-ABB0-56E39BA63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0206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5B8E-7576-4473-860F-F54598DD604C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926-9FB3-42FC-ABB0-56E39BA63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36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95B8E-7576-4473-860F-F54598DD604C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926-9FB3-42FC-ABB0-56E39BA63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28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2495B8E-7576-4473-860F-F54598DD604C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4D59926-9FB3-42FC-ABB0-56E39BA633EF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1664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2495B8E-7576-4473-860F-F54598DD604C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4D59926-9FB3-42FC-ABB0-56E39BA63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02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2495B8E-7576-4473-860F-F54598DD604C}" type="datetimeFigureOut">
              <a:rPr lang="it-IT" smtClean="0"/>
              <a:t>12/05/2020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4D59926-9FB3-42FC-ABB0-56E39BA633EF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109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712028-4F7E-4560-88C5-2788EA97EE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8000" dirty="0"/>
              <a:t>La Nouvelle </a:t>
            </a:r>
            <a:r>
              <a:rPr lang="it-IT" sz="8000" dirty="0" err="1"/>
              <a:t>Vague</a:t>
            </a:r>
            <a:r>
              <a:rPr lang="it-IT" sz="8000" dirty="0"/>
              <a:t> francese</a:t>
            </a:r>
          </a:p>
        </p:txBody>
      </p:sp>
    </p:spTree>
    <p:extLst>
      <p:ext uri="{BB962C8B-B14F-4D97-AF65-F5344CB8AC3E}">
        <p14:creationId xmlns:p14="http://schemas.microsoft.com/office/powerpoint/2010/main" val="95144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4DEBED-0B53-4689-8A42-B735FABD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2682934"/>
            <a:ext cx="10178322" cy="1492132"/>
          </a:xfrm>
        </p:spPr>
        <p:txBody>
          <a:bodyPr/>
          <a:lstStyle/>
          <a:p>
            <a:pPr algn="ctr"/>
            <a:r>
              <a:rPr lang="it-IT" dirty="0"/>
              <a:t>Cos’è la </a:t>
            </a:r>
            <a:r>
              <a:rPr lang="it-IT" i="1" dirty="0"/>
              <a:t>nouvelle </a:t>
            </a:r>
            <a:r>
              <a:rPr lang="it-IT" i="1" dirty="0" err="1"/>
              <a:t>vague</a:t>
            </a:r>
            <a:r>
              <a:rPr lang="it-IT" dirty="0"/>
              <a:t>, in tre momenti</a:t>
            </a:r>
          </a:p>
        </p:txBody>
      </p:sp>
    </p:spTree>
    <p:extLst>
      <p:ext uri="{BB962C8B-B14F-4D97-AF65-F5344CB8AC3E}">
        <p14:creationId xmlns:p14="http://schemas.microsoft.com/office/powerpoint/2010/main" val="222947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11C77E-4FA2-4425-819C-31AFAB7D5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200" dirty="0"/>
              <a:t>1.</a:t>
            </a:r>
            <a:br>
              <a:rPr lang="it-IT" sz="4200" dirty="0"/>
            </a:br>
            <a:r>
              <a:rPr lang="it-IT" sz="4200" i="1" dirty="0"/>
              <a:t>I quattrocento colpi </a:t>
            </a:r>
            <a:br>
              <a:rPr lang="it-IT" sz="4200" i="1" dirty="0"/>
            </a:br>
            <a:r>
              <a:rPr lang="it-IT" sz="4200" dirty="0"/>
              <a:t>(François Truffaut,1959)</a:t>
            </a:r>
            <a:br>
              <a:rPr lang="it-IT" sz="5400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543BC8-6F61-403F-9F21-04DEC6507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400" dirty="0"/>
              <a:t>«Un film follemente ambizioso e follemente sincero»</a:t>
            </a:r>
          </a:p>
          <a:p>
            <a:pPr marL="0" indent="0" algn="r">
              <a:buNone/>
            </a:pPr>
            <a:r>
              <a:rPr lang="it-IT" sz="3400" dirty="0"/>
              <a:t> </a:t>
            </a:r>
            <a:r>
              <a:rPr lang="it-IT" sz="2800" dirty="0"/>
              <a:t>François Truffaut</a:t>
            </a:r>
          </a:p>
        </p:txBody>
      </p:sp>
    </p:spTree>
    <p:extLst>
      <p:ext uri="{BB962C8B-B14F-4D97-AF65-F5344CB8AC3E}">
        <p14:creationId xmlns:p14="http://schemas.microsoft.com/office/powerpoint/2010/main" val="3492399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0986B2-42D8-4E8E-996F-022382E9B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800" dirty="0"/>
              <a:t>2.</a:t>
            </a:r>
            <a:br>
              <a:rPr lang="it-IT" sz="3800" dirty="0"/>
            </a:br>
            <a:r>
              <a:rPr lang="it-IT" sz="3800" b="1" i="1" dirty="0"/>
              <a:t>Fino all</a:t>
            </a:r>
            <a:r>
              <a:rPr lang="it-IT" sz="3800" i="1" dirty="0"/>
              <a:t>'</a:t>
            </a:r>
            <a:r>
              <a:rPr lang="it-IT" sz="3800" b="1" i="1" dirty="0"/>
              <a:t>ultimo respiro</a:t>
            </a:r>
            <a:r>
              <a:rPr lang="it-IT" sz="3800" i="1" dirty="0"/>
              <a:t> </a:t>
            </a:r>
            <a:br>
              <a:rPr lang="it-IT" sz="3800" i="1" dirty="0"/>
            </a:br>
            <a:r>
              <a:rPr lang="it-IT" sz="3800" dirty="0"/>
              <a:t>(Jean-Luc Godard, 1960)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3E183E-E1E1-47FB-BC50-3047BBDDC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it-IT" sz="3400" b="1" dirty="0"/>
          </a:p>
          <a:p>
            <a:pPr marL="0" indent="0" algn="ctr">
              <a:buNone/>
            </a:pPr>
            <a:endParaRPr lang="it-IT" sz="3400" dirty="0"/>
          </a:p>
          <a:p>
            <a:pPr marL="0" indent="0" algn="ctr">
              <a:buNone/>
            </a:pPr>
            <a:r>
              <a:rPr lang="it-IT" sz="3400" dirty="0"/>
              <a:t>«Siamo i primi registi a sapere che Griffith esiste»</a:t>
            </a:r>
          </a:p>
          <a:p>
            <a:pPr marL="0" indent="0" algn="r">
              <a:buNone/>
            </a:pPr>
            <a:r>
              <a:rPr lang="it-IT" sz="3400" dirty="0"/>
              <a:t>Jean-Luc Godard</a:t>
            </a:r>
          </a:p>
        </p:txBody>
      </p:sp>
    </p:spTree>
    <p:extLst>
      <p:ext uri="{BB962C8B-B14F-4D97-AF65-F5344CB8AC3E}">
        <p14:creationId xmlns:p14="http://schemas.microsoft.com/office/powerpoint/2010/main" val="2541995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EB98FA-2125-498A-AFA2-0AB3C8182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800" dirty="0"/>
              <a:t>3.</a:t>
            </a:r>
            <a:br>
              <a:rPr lang="it-IT" sz="3800" dirty="0"/>
            </a:br>
            <a:r>
              <a:rPr lang="it-IT" sz="3800" b="1" i="1" dirty="0"/>
              <a:t>Jules</a:t>
            </a:r>
            <a:r>
              <a:rPr lang="it-IT" sz="3800" i="1" dirty="0"/>
              <a:t> e </a:t>
            </a:r>
            <a:r>
              <a:rPr lang="it-IT" sz="3800" b="1" i="1" dirty="0"/>
              <a:t>Jim</a:t>
            </a:r>
            <a:r>
              <a:rPr lang="it-IT" sz="3800" dirty="0"/>
              <a:t> </a:t>
            </a:r>
            <a:br>
              <a:rPr lang="it-IT" sz="3800" dirty="0"/>
            </a:br>
            <a:r>
              <a:rPr lang="it-IT" sz="3800" dirty="0"/>
              <a:t>(François Truffaut, 1962)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FF5B74-4067-4474-9C0E-EF2B3E50C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3400" dirty="0"/>
          </a:p>
          <a:p>
            <a:pPr marL="0" indent="0">
              <a:buNone/>
            </a:pPr>
            <a:endParaRPr lang="it-IT" sz="3400" dirty="0"/>
          </a:p>
          <a:p>
            <a:pPr marL="0" indent="0">
              <a:buNone/>
            </a:pPr>
            <a:r>
              <a:rPr lang="it-IT" sz="3400" dirty="0"/>
              <a:t>«Ho sempre preferito il riflesso della vita alla vita stessa»</a:t>
            </a:r>
          </a:p>
          <a:p>
            <a:pPr marL="0" indent="0" algn="r">
              <a:buNone/>
            </a:pPr>
            <a:r>
              <a:rPr lang="it-IT" sz="3000" dirty="0"/>
              <a:t>François Truffaut</a:t>
            </a:r>
          </a:p>
        </p:txBody>
      </p:sp>
    </p:spTree>
    <p:extLst>
      <p:ext uri="{BB962C8B-B14F-4D97-AF65-F5344CB8AC3E}">
        <p14:creationId xmlns:p14="http://schemas.microsoft.com/office/powerpoint/2010/main" val="2208643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r">
              <a:buNone/>
            </a:pPr>
            <a:endParaRPr lang="it-IT" dirty="0"/>
          </a:p>
          <a:p>
            <a:pPr marL="0" lvl="0" indent="0" algn="r">
              <a:buNone/>
            </a:pPr>
            <a:endParaRPr lang="it-IT" dirty="0"/>
          </a:p>
          <a:p>
            <a:pPr marL="0" lvl="0" indent="0" algn="r">
              <a:buNone/>
            </a:pPr>
            <a:r>
              <a:rPr lang="it-IT" sz="2800" dirty="0"/>
              <a:t>Ho sempre preferito il riflesso della vita alla vita stessa… se mi avessero chiesto quali sono i luoghi che più ho amato nella mia vita, risponderei la campagna in </a:t>
            </a:r>
            <a:r>
              <a:rPr lang="it-IT" sz="2800" i="1" dirty="0"/>
              <a:t>Aurora </a:t>
            </a:r>
            <a:r>
              <a:rPr lang="it-IT" sz="2800" dirty="0"/>
              <a:t>di </a:t>
            </a:r>
            <a:r>
              <a:rPr lang="it-IT" sz="2800" dirty="0" err="1"/>
              <a:t>Murnau</a:t>
            </a:r>
            <a:r>
              <a:rPr lang="it-IT" sz="2800" dirty="0"/>
              <a:t>  o la città dello stesso film… Tre film al giorno, tre libri a settimana, dei dischi di grande musica basteranno a fare la mia felicità fino alla mia morte… Non fisso a lungo il cielo perché quando i miei occhi ritornano al suolo il mondo mi sembra orribile.</a:t>
            </a:r>
          </a:p>
          <a:p>
            <a:pPr marL="0" indent="0" algn="r">
              <a:buNone/>
            </a:pPr>
            <a:endParaRPr lang="it-IT" sz="2800" dirty="0"/>
          </a:p>
          <a:p>
            <a:pPr marL="0" indent="0" algn="r">
              <a:buNone/>
            </a:pPr>
            <a:r>
              <a:rPr lang="it-IT" sz="2800" dirty="0"/>
              <a:t>François Truffaut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818079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DDF6B5-F407-45C4-8EE4-EEE8F7C40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2600" dirty="0"/>
              <a:t>“Penso all'atteggiamento postmoderno," scrive Eco, "come quello di chi ami una donna e, molto colto, sappia che non può dirle: 'Ti amo disperatamente', perché lui sa che lei sa (e che lei sa che lui sa) che queste frasi le ha già scritte Liala. Tuttavia, c'è una soluzione. Potrà dire: 'Come direbbe Liala, ti amo disperatamente’.  A questo punto, avrebbe evitato la falsa innocenza, costui avrà però detto alla donna ciò che voleva dire: che l'ama, ma che l'ama in un'epoca di innocenza perduta”.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869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3000" dirty="0"/>
          </a:p>
          <a:p>
            <a:pPr marL="0" indent="0" algn="ctr">
              <a:buNone/>
            </a:pPr>
            <a:r>
              <a:rPr lang="it-IT" sz="3000" b="1" dirty="0"/>
              <a:t>Nouvelle </a:t>
            </a:r>
            <a:r>
              <a:rPr lang="it-IT" sz="3000" b="1" dirty="0" err="1"/>
              <a:t>Vague</a:t>
            </a:r>
            <a:r>
              <a:rPr lang="it-IT" sz="3000" b="1" dirty="0"/>
              <a:t> (</a:t>
            </a:r>
            <a:r>
              <a:rPr lang="it-IT" sz="3000" b="1" dirty="0" err="1"/>
              <a:t>lett</a:t>
            </a:r>
            <a:r>
              <a:rPr lang="it-IT" sz="3000" b="1" dirty="0"/>
              <a:t>. “</a:t>
            </a:r>
            <a:r>
              <a:rPr lang="it-IT" sz="3000" b="1" i="1" dirty="0"/>
              <a:t>Nuova onda</a:t>
            </a:r>
            <a:r>
              <a:rPr lang="it-IT" sz="3000" b="1" dirty="0"/>
              <a:t>”)</a:t>
            </a:r>
          </a:p>
          <a:p>
            <a:pPr marL="0" indent="0" algn="ctr">
              <a:buNone/>
            </a:pPr>
            <a:endParaRPr lang="it-IT" sz="3000" b="1" dirty="0"/>
          </a:p>
          <a:p>
            <a:pPr marL="0" indent="0" algn="ctr">
              <a:buNone/>
            </a:pPr>
            <a:r>
              <a:rPr lang="it-IT" sz="3000" b="1" dirty="0"/>
              <a:t>In che senso?</a:t>
            </a:r>
          </a:p>
        </p:txBody>
      </p:sp>
    </p:spTree>
    <p:extLst>
      <p:ext uri="{BB962C8B-B14F-4D97-AF65-F5344CB8AC3E}">
        <p14:creationId xmlns:p14="http://schemas.microsoft.com/office/powerpoint/2010/main" val="122174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it-IT" altLang="it-IT" sz="5500" i="1" dirty="0"/>
            </a:br>
            <a:br>
              <a:rPr lang="it-IT" altLang="it-IT" sz="5500" i="1" dirty="0"/>
            </a:br>
            <a:br>
              <a:rPr lang="it-IT" altLang="it-IT" sz="5500" i="1" dirty="0"/>
            </a:br>
            <a:br>
              <a:rPr lang="it-IT" altLang="it-IT" sz="5500" i="1" dirty="0"/>
            </a:br>
            <a:br>
              <a:rPr lang="it-IT" altLang="it-IT" sz="5500" i="1" dirty="0"/>
            </a:br>
            <a:br>
              <a:rPr lang="it-IT" altLang="it-IT" sz="5500" i="1" dirty="0"/>
            </a:br>
            <a:endParaRPr lang="it-IT" altLang="it-IT" sz="5500" dirty="0">
              <a:ea typeface="Times New Roman" charset="0"/>
              <a:cs typeface="Times New Roman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21" y="324718"/>
            <a:ext cx="4466174" cy="619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679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br>
              <a:rPr lang="it-IT" altLang="it-IT" sz="4000">
                <a:ea typeface="Times New Roman" charset="0"/>
                <a:cs typeface="Times New Roman" charset="0"/>
              </a:rPr>
            </a:br>
            <a:endParaRPr lang="it-IT" altLang="it-IT" sz="4000" i="1">
              <a:ea typeface="Times New Roman" charset="0"/>
              <a:cs typeface="Times New Roman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609600"/>
            <a:ext cx="8229600" cy="5943600"/>
          </a:xfrm>
        </p:spPr>
        <p:txBody>
          <a:bodyPr>
            <a:normAutofit/>
          </a:bodyPr>
          <a:lstStyle/>
          <a:p>
            <a:pPr eaLnBrk="1" hangingPunct="1"/>
            <a:endParaRPr lang="it-IT" altLang="it-IT" sz="2400" i="1" dirty="0"/>
          </a:p>
          <a:p>
            <a:pPr eaLnBrk="1" hangingPunct="1"/>
            <a:endParaRPr lang="it-IT" altLang="it-IT" sz="2800" i="1" dirty="0"/>
          </a:p>
          <a:p>
            <a:pPr eaLnBrk="1" hangingPunct="1"/>
            <a:r>
              <a:rPr lang="it-IT" altLang="it-IT" sz="2800" i="1" dirty="0"/>
              <a:t>I quattrocento colpi</a:t>
            </a:r>
            <a:r>
              <a:rPr lang="it-IT" altLang="it-IT" sz="2800" dirty="0"/>
              <a:t> (</a:t>
            </a:r>
            <a:r>
              <a:rPr lang="it-IT" altLang="it-IT" sz="2800" b="1" dirty="0"/>
              <a:t>Fran</a:t>
            </a:r>
            <a:r>
              <a:rPr lang="it-IT" altLang="it-IT" sz="2800" b="1" dirty="0">
                <a:ea typeface="Times New Roman" charset="0"/>
                <a:cs typeface="Times New Roman" charset="0"/>
              </a:rPr>
              <a:t>çois </a:t>
            </a:r>
            <a:r>
              <a:rPr lang="it-IT" altLang="it-IT" sz="2800" b="1" dirty="0" err="1">
                <a:ea typeface="Times New Roman" charset="0"/>
                <a:cs typeface="Times New Roman" charset="0"/>
              </a:rPr>
              <a:t>Truffaut</a:t>
            </a:r>
            <a:r>
              <a:rPr lang="it-IT" altLang="it-IT" sz="2800" dirty="0">
                <a:ea typeface="Times New Roman" charset="0"/>
                <a:cs typeface="Times New Roman" charset="0"/>
              </a:rPr>
              <a:t>, 1959)</a:t>
            </a:r>
            <a:endParaRPr lang="it-IT" altLang="it-IT" sz="2800" i="1" dirty="0"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it-IT" altLang="it-IT" sz="2800" i="1" dirty="0">
                <a:ea typeface="Times New Roman" charset="0"/>
                <a:cs typeface="Times New Roman" charset="0"/>
              </a:rPr>
              <a:t>Hiroshima </a:t>
            </a:r>
            <a:r>
              <a:rPr lang="it-IT" altLang="it-IT" sz="2800" i="1" dirty="0" err="1">
                <a:ea typeface="Times New Roman" charset="0"/>
                <a:cs typeface="Times New Roman" charset="0"/>
              </a:rPr>
              <a:t>mon</a:t>
            </a:r>
            <a:r>
              <a:rPr lang="it-IT" altLang="it-IT" sz="2800" i="1" dirty="0">
                <a:ea typeface="Times New Roman" charset="0"/>
                <a:cs typeface="Times New Roman" charset="0"/>
              </a:rPr>
              <a:t> </a:t>
            </a:r>
            <a:r>
              <a:rPr lang="it-IT" altLang="it-IT" sz="2800" i="1" dirty="0" err="1">
                <a:ea typeface="Times New Roman" charset="0"/>
                <a:cs typeface="Times New Roman" charset="0"/>
              </a:rPr>
              <a:t>amour</a:t>
            </a:r>
            <a:r>
              <a:rPr lang="it-IT" altLang="it-IT" sz="2800" dirty="0">
                <a:ea typeface="Times New Roman" charset="0"/>
                <a:cs typeface="Times New Roman" charset="0"/>
              </a:rPr>
              <a:t> (Alain </a:t>
            </a:r>
            <a:r>
              <a:rPr lang="it-IT" altLang="it-IT" sz="2800" dirty="0" err="1">
                <a:ea typeface="Times New Roman" charset="0"/>
                <a:cs typeface="Times New Roman" charset="0"/>
              </a:rPr>
              <a:t>Resnais</a:t>
            </a:r>
            <a:r>
              <a:rPr lang="it-IT" altLang="it-IT" sz="2800" dirty="0">
                <a:ea typeface="Times New Roman" charset="0"/>
                <a:cs typeface="Times New Roman" charset="0"/>
              </a:rPr>
              <a:t>, 1959)</a:t>
            </a:r>
            <a:endParaRPr lang="it-IT" altLang="it-IT" sz="2800" i="1" dirty="0"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it-IT" altLang="it-IT" sz="2800" i="1" dirty="0">
                <a:ea typeface="Times New Roman" charset="0"/>
                <a:cs typeface="Times New Roman" charset="0"/>
              </a:rPr>
              <a:t>I cugini</a:t>
            </a:r>
            <a:r>
              <a:rPr lang="it-IT" altLang="it-IT" sz="2800" dirty="0">
                <a:ea typeface="Times New Roman" charset="0"/>
                <a:cs typeface="Times New Roman" charset="0"/>
              </a:rPr>
              <a:t> (Claude Chabrol, 1959)</a:t>
            </a:r>
            <a:endParaRPr lang="it-IT" altLang="it-IT" sz="2800" i="1" dirty="0">
              <a:ea typeface="Times New Roman" charset="0"/>
              <a:cs typeface="Times New Roman" charset="0"/>
            </a:endParaRPr>
          </a:p>
          <a:p>
            <a:pPr eaLnBrk="1" hangingPunct="1"/>
            <a:r>
              <a:rPr lang="it-IT" altLang="it-IT" sz="2800" i="1" dirty="0">
                <a:ea typeface="Times New Roman" charset="0"/>
                <a:cs typeface="Times New Roman" charset="0"/>
              </a:rPr>
              <a:t>Fino all’ultimo respiro</a:t>
            </a:r>
            <a:r>
              <a:rPr lang="it-IT" altLang="it-IT" sz="2800" dirty="0">
                <a:ea typeface="Times New Roman" charset="0"/>
                <a:cs typeface="Times New Roman" charset="0"/>
              </a:rPr>
              <a:t> (</a:t>
            </a:r>
            <a:r>
              <a:rPr lang="it-IT" altLang="it-IT" sz="2800" b="1" dirty="0">
                <a:ea typeface="Times New Roman" charset="0"/>
                <a:cs typeface="Times New Roman" charset="0"/>
              </a:rPr>
              <a:t>Jean-Luc Godard</a:t>
            </a:r>
            <a:r>
              <a:rPr lang="it-IT" altLang="it-IT" sz="2800" dirty="0">
                <a:ea typeface="Times New Roman" charset="0"/>
                <a:cs typeface="Times New Roman" charset="0"/>
              </a:rPr>
              <a:t>, 1960)</a:t>
            </a:r>
            <a:endParaRPr lang="it-IT" altLang="it-IT" sz="2800" i="1" dirty="0"/>
          </a:p>
          <a:p>
            <a:pPr eaLnBrk="1" hangingPunct="1"/>
            <a:r>
              <a:rPr lang="it-IT" sz="2800" i="1" dirty="0"/>
              <a:t>Parigi ci appartiene</a:t>
            </a:r>
            <a:r>
              <a:rPr lang="it-IT" sz="2800" dirty="0"/>
              <a:t>  (1960, Jacques </a:t>
            </a:r>
            <a:r>
              <a:rPr lang="it-IT" sz="2800" dirty="0" err="1"/>
              <a:t>Rivette</a:t>
            </a:r>
            <a:r>
              <a:rPr lang="it-IT" sz="2800" dirty="0"/>
              <a:t>) </a:t>
            </a:r>
          </a:p>
          <a:p>
            <a:pPr eaLnBrk="1" hangingPunct="1"/>
            <a:r>
              <a:rPr lang="it-IT" altLang="it-IT" sz="2800" i="1" dirty="0">
                <a:ea typeface="ＭＳ Ｐゴシック" charset="-128"/>
              </a:rPr>
              <a:t>Il segno del leone </a:t>
            </a:r>
            <a:r>
              <a:rPr lang="it-IT" altLang="it-IT" sz="2800" dirty="0">
                <a:ea typeface="ＭＳ Ｐゴシック" charset="-128"/>
              </a:rPr>
              <a:t>(1959, Eric </a:t>
            </a:r>
            <a:r>
              <a:rPr lang="it-IT" altLang="it-IT" sz="2800" dirty="0" err="1">
                <a:ea typeface="ＭＳ Ｐゴシック" charset="-128"/>
              </a:rPr>
              <a:t>Rohmer</a:t>
            </a:r>
            <a:r>
              <a:rPr lang="it-IT" altLang="it-IT" sz="2800" dirty="0">
                <a:ea typeface="ＭＳ Ｐゴシック" charset="-128"/>
              </a:rPr>
              <a:t>) </a:t>
            </a:r>
          </a:p>
          <a:p>
            <a:pPr marL="228600" lvl="1">
              <a:spcBef>
                <a:spcPts val="1000"/>
              </a:spcBef>
            </a:pPr>
            <a:endParaRPr lang="it-IT" dirty="0"/>
          </a:p>
          <a:p>
            <a:pPr marL="228600" lvl="1">
              <a:spcBef>
                <a:spcPts val="1000"/>
              </a:spcBef>
            </a:pPr>
            <a:endParaRPr lang="it-IT" altLang="it-IT" i="1" dirty="0"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98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 algn="r">
              <a:buNone/>
            </a:pPr>
            <a:endParaRPr lang="it-IT" sz="3000" dirty="0"/>
          </a:p>
          <a:p>
            <a:pPr marL="0" indent="0" algn="r">
              <a:buNone/>
            </a:pPr>
            <a:r>
              <a:rPr lang="it-IT" sz="3000" dirty="0"/>
              <a:t>«La Nouvelle </a:t>
            </a:r>
            <a:r>
              <a:rPr lang="it-IT" sz="3000" dirty="0" err="1"/>
              <a:t>Vague</a:t>
            </a:r>
            <a:r>
              <a:rPr lang="it-IT" sz="3000" dirty="0"/>
              <a:t> non è che differenza» </a:t>
            </a:r>
          </a:p>
          <a:p>
            <a:pPr marL="0" indent="0" algn="r">
              <a:buNone/>
            </a:pPr>
            <a:r>
              <a:rPr lang="it-IT" sz="3000" dirty="0"/>
              <a:t>F. Truffaut</a:t>
            </a:r>
            <a:r>
              <a:rPr lang="it-IT" sz="3000" dirty="0">
                <a:effectLst/>
              </a:rPr>
              <a:t> 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1585837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422" y="340154"/>
            <a:ext cx="4133156" cy="6177692"/>
          </a:xfrm>
        </p:spPr>
      </p:pic>
    </p:spTree>
    <p:extLst>
      <p:ext uri="{BB962C8B-B14F-4D97-AF65-F5344CB8AC3E}">
        <p14:creationId xmlns:p14="http://schemas.microsoft.com/office/powerpoint/2010/main" val="366518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DE1AEA28-6509-4BC4-B284-6616552FA582}"/>
              </a:ext>
            </a:extLst>
          </p:cNvPr>
          <p:cNvSpPr/>
          <p:nvPr/>
        </p:nvSpPr>
        <p:spPr>
          <a:xfrm>
            <a:off x="2591522" y="4372652"/>
            <a:ext cx="86196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2800" dirty="0"/>
              <a:t>«Da critico cercavo in un film un’idea di cinema e un’idea di mondo»</a:t>
            </a:r>
          </a:p>
          <a:p>
            <a:pPr algn="r"/>
            <a:r>
              <a:rPr lang="it-IT" sz="2800" dirty="0"/>
              <a:t>François Truffaut</a:t>
            </a:r>
          </a:p>
        </p:txBody>
      </p:sp>
    </p:spTree>
    <p:extLst>
      <p:ext uri="{BB962C8B-B14F-4D97-AF65-F5344CB8AC3E}">
        <p14:creationId xmlns:p14="http://schemas.microsoft.com/office/powerpoint/2010/main" val="254851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B29D6F78-DB05-4F3A-9E51-4A0F5D8176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100" y="569874"/>
            <a:ext cx="6395800" cy="3594100"/>
          </a:xfr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54FF6B29-6F8C-4005-8DC0-F3A11DD30DDC}"/>
              </a:ext>
            </a:extLst>
          </p:cNvPr>
          <p:cNvSpPr/>
          <p:nvPr/>
        </p:nvSpPr>
        <p:spPr>
          <a:xfrm>
            <a:off x="3048000" y="4579631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altLang="it-IT" dirty="0"/>
              <a:t>“</a:t>
            </a:r>
            <a:r>
              <a:rPr lang="it-IT" altLang="ja-JP" dirty="0"/>
              <a:t>Perché un</a:t>
            </a:r>
            <a:r>
              <a:rPr lang="it-IT" altLang="it-IT" dirty="0"/>
              <a:t>’</a:t>
            </a:r>
            <a:r>
              <a:rPr lang="it-IT" altLang="ja-JP" dirty="0"/>
              <a:t>arte diventi un</a:t>
            </a:r>
            <a:r>
              <a:rPr lang="it-IT" altLang="it-IT" dirty="0"/>
              <a:t>’</a:t>
            </a:r>
            <a:r>
              <a:rPr lang="it-IT" altLang="ja-JP" dirty="0"/>
              <a:t>arte bisogna che possegga un linguaggio, che esprima cose comprensibili alla media degli individui</a:t>
            </a:r>
            <a:r>
              <a:rPr lang="it-IT" altLang="it-IT" dirty="0"/>
              <a:t>”</a:t>
            </a:r>
            <a:r>
              <a:rPr lang="it-IT" altLang="ja-JP" dirty="0"/>
              <a:t>…</a:t>
            </a:r>
            <a:r>
              <a:rPr lang="it-IT" altLang="it-IT" dirty="0"/>
              <a:t>”</a:t>
            </a:r>
            <a:r>
              <a:rPr lang="it-IT" altLang="ja-JP" i="1" dirty="0"/>
              <a:t>Ecco qual è la funzione dell</a:t>
            </a:r>
            <a:r>
              <a:rPr lang="it-IT" altLang="it-IT" i="1" dirty="0"/>
              <a:t>’</a:t>
            </a:r>
            <a:r>
              <a:rPr lang="it-IT" altLang="ja-JP" i="1" dirty="0"/>
              <a:t>artista: vincere le cose, trovare un nuovo linguaggio</a:t>
            </a:r>
            <a:r>
              <a:rPr lang="it-IT" altLang="it-IT" dirty="0"/>
              <a:t>”</a:t>
            </a:r>
            <a:r>
              <a:rPr lang="it-IT" altLang="ja-JP" dirty="0"/>
              <a:t> </a:t>
            </a:r>
          </a:p>
          <a:p>
            <a:pPr algn="r"/>
            <a:r>
              <a:rPr lang="it-IT" dirty="0"/>
              <a:t>Roberto Rossellini</a:t>
            </a:r>
          </a:p>
        </p:txBody>
      </p:sp>
    </p:spTree>
    <p:extLst>
      <p:ext uri="{BB962C8B-B14F-4D97-AF65-F5344CB8AC3E}">
        <p14:creationId xmlns:p14="http://schemas.microsoft.com/office/powerpoint/2010/main" val="1306576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A68DD5-80A9-4CBE-B9A3-169F89282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La </a:t>
            </a:r>
            <a:r>
              <a:rPr lang="it-IT" i="1" dirty="0"/>
              <a:t>nouvelle </a:t>
            </a:r>
            <a:r>
              <a:rPr lang="it-IT" i="1" dirty="0" err="1"/>
              <a:t>vague</a:t>
            </a:r>
            <a:r>
              <a:rPr lang="it-IT" i="1" dirty="0"/>
              <a:t> come «movimento»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1795F4-E570-4F41-9FF7-5215AEB30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Nella sua eterogeneità, la </a:t>
            </a:r>
            <a:r>
              <a:rPr lang="it-IT" i="1" dirty="0"/>
              <a:t>Nouvelle </a:t>
            </a:r>
            <a:r>
              <a:rPr lang="it-IT" i="1" dirty="0" err="1"/>
              <a:t>Vague</a:t>
            </a:r>
            <a:r>
              <a:rPr lang="it-IT" i="1" dirty="0"/>
              <a:t> </a:t>
            </a:r>
            <a:r>
              <a:rPr lang="it-IT" dirty="0"/>
              <a:t>ha dei caratteri comuni? Ha una poetica e un modo di fare condiviso dai suoi registi? </a:t>
            </a:r>
          </a:p>
          <a:p>
            <a:pPr marL="0" indent="0">
              <a:buNone/>
            </a:pPr>
            <a:r>
              <a:rPr lang="it-IT" dirty="0"/>
              <a:t>Per alcuni sì: </a:t>
            </a:r>
          </a:p>
          <a:p>
            <a:pPr>
              <a:buFontTx/>
              <a:buChar char="-"/>
            </a:pPr>
            <a:r>
              <a:rPr lang="it-IT" dirty="0"/>
              <a:t>ha un manifesto (“Una certa tendenza del cinema francese” articolo di Truffaut in cui si scaglia contro il «cinema di papà»)</a:t>
            </a:r>
          </a:p>
          <a:p>
            <a:pPr>
              <a:buFontTx/>
              <a:buChar char="-"/>
            </a:pPr>
            <a:r>
              <a:rPr lang="it-IT" dirty="0"/>
              <a:t>un programma estetico (fare film personali, scritti dal regista) </a:t>
            </a:r>
            <a:r>
              <a:rPr lang="it-IT" dirty="0">
                <a:sym typeface="Wingdings" panose="05000000000000000000" pitchFamily="2" charset="2"/>
              </a:rPr>
              <a:t> «</a:t>
            </a:r>
            <a:r>
              <a:rPr lang="it-IT" i="1" dirty="0">
                <a:sym typeface="Wingdings" panose="05000000000000000000" pitchFamily="2" charset="2"/>
              </a:rPr>
              <a:t>camera </a:t>
            </a:r>
            <a:r>
              <a:rPr lang="it-IT" i="1" dirty="0" err="1">
                <a:sym typeface="Wingdings" panose="05000000000000000000" pitchFamily="2" charset="2"/>
              </a:rPr>
              <a:t>stylo</a:t>
            </a:r>
            <a:r>
              <a:rPr lang="it-IT" i="1" dirty="0">
                <a:sym typeface="Wingdings" panose="05000000000000000000" pitchFamily="2" charset="2"/>
              </a:rPr>
              <a:t>»</a:t>
            </a:r>
            <a:endParaRPr lang="it-IT" dirty="0"/>
          </a:p>
          <a:p>
            <a:pPr>
              <a:buFontTx/>
              <a:buChar char="-"/>
            </a:pPr>
            <a:r>
              <a:rPr lang="it-IT" dirty="0"/>
              <a:t>una strategia (piccolo budget e autoproduzione) </a:t>
            </a:r>
          </a:p>
        </p:txBody>
      </p:sp>
    </p:spTree>
    <p:extLst>
      <p:ext uri="{BB962C8B-B14F-4D97-AF65-F5344CB8AC3E}">
        <p14:creationId xmlns:p14="http://schemas.microsoft.com/office/powerpoint/2010/main" val="426284589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2851</TotalTime>
  <Words>568</Words>
  <Application>Microsoft Office PowerPoint</Application>
  <PresentationFormat>Widescreen</PresentationFormat>
  <Paragraphs>58</Paragraphs>
  <Slides>15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Calibri</vt:lpstr>
      <vt:lpstr>Gill Sans MT</vt:lpstr>
      <vt:lpstr>Impact</vt:lpstr>
      <vt:lpstr>Badge</vt:lpstr>
      <vt:lpstr>La Nouvelle Vague francese</vt:lpstr>
      <vt:lpstr>Presentazione standard di PowerPoint</vt:lpstr>
      <vt:lpstr>      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nouvelle vague come «movimento»</vt:lpstr>
      <vt:lpstr>Cos’è la nouvelle vague, in tre momenti</vt:lpstr>
      <vt:lpstr>1. I quattrocento colpi  (François Truffaut,1959) </vt:lpstr>
      <vt:lpstr>2. Fino all'ultimo respiro  (Jean-Luc Godard, 1960)</vt:lpstr>
      <vt:lpstr>3. Jules e Jim  (François Truffaut, 1962)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lezione della Nouvelle Vague</dc:title>
  <dc:creator>Mimmo Gianneri</dc:creator>
  <cp:lastModifiedBy>Mimmo Gianneri</cp:lastModifiedBy>
  <cp:revision>23</cp:revision>
  <dcterms:created xsi:type="dcterms:W3CDTF">2020-05-03T14:42:41Z</dcterms:created>
  <dcterms:modified xsi:type="dcterms:W3CDTF">2020-05-12T09:38:31Z</dcterms:modified>
</cp:coreProperties>
</file>